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10080625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014" y="-78"/>
      </p:cViewPr>
      <p:guideLst>
        <p:guide orient="horz" pos="3175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AFD0B3-8DC7-44AC-8A16-A190FF7FBC15}" type="datetimeFigureOut">
              <a:rPr lang="en-US" smtClean="0"/>
              <a:pPr/>
              <a:t>9/23/2008</a:t>
            </a:fld>
            <a:endParaRPr lang="en-US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2132013" y="744538"/>
            <a:ext cx="25336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A95F99-2B29-4463-B0A3-1A2CE42B9D2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2132013" y="744538"/>
            <a:ext cx="2533650" cy="3722687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95F99-2B29-4463-B0A3-1A2CE42B9D2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3131530"/>
            <a:ext cx="5829300" cy="2160800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028700" y="5712354"/>
            <a:ext cx="4800600" cy="25761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001C0-B495-4F8C-909E-0709F7BD528D}" type="datetimeFigureOut">
              <a:rPr lang="en-US" smtClean="0"/>
              <a:pPr/>
              <a:t>9/23/2008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E9430-8022-4B59-B3DB-5C2430BF614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001C0-B495-4F8C-909E-0709F7BD528D}" type="datetimeFigureOut">
              <a:rPr lang="en-US" smtClean="0"/>
              <a:pPr/>
              <a:t>9/23/2008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E9430-8022-4B59-B3DB-5C2430BF614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3729037" y="539034"/>
            <a:ext cx="1157288" cy="11466711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257176" y="539034"/>
            <a:ext cx="3357563" cy="11466711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001C0-B495-4F8C-909E-0709F7BD528D}" type="datetimeFigureOut">
              <a:rPr lang="en-US" smtClean="0"/>
              <a:pPr/>
              <a:t>9/23/2008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E9430-8022-4B59-B3DB-5C2430BF614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001C0-B495-4F8C-909E-0709F7BD528D}" type="datetimeFigureOut">
              <a:rPr lang="en-US" smtClean="0"/>
              <a:pPr/>
              <a:t>9/23/2008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E9430-8022-4B59-B3DB-5C2430BF614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6477735"/>
            <a:ext cx="5829300" cy="200212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41735" y="4272600"/>
            <a:ext cx="5829300" cy="22051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001C0-B495-4F8C-909E-0709F7BD528D}" type="datetimeFigureOut">
              <a:rPr lang="en-US" smtClean="0"/>
              <a:pPr/>
              <a:t>9/23/2008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E9430-8022-4B59-B3DB-5C2430BF614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257176" y="3136195"/>
            <a:ext cx="2257425" cy="88695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2628901" y="3136195"/>
            <a:ext cx="2257425" cy="88695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001C0-B495-4F8C-909E-0709F7BD528D}" type="datetimeFigureOut">
              <a:rPr lang="en-US" smtClean="0"/>
              <a:pPr/>
              <a:t>9/23/2008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E9430-8022-4B59-B3DB-5C2430BF614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403693"/>
            <a:ext cx="6172200" cy="1680104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342900" y="2256474"/>
            <a:ext cx="3030141" cy="94039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342900" y="3196864"/>
            <a:ext cx="3030141" cy="58080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3483770" y="2256474"/>
            <a:ext cx="3031331" cy="94039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3483770" y="3196864"/>
            <a:ext cx="3031331" cy="58080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001C0-B495-4F8C-909E-0709F7BD528D}" type="datetimeFigureOut">
              <a:rPr lang="en-US" smtClean="0"/>
              <a:pPr/>
              <a:t>9/23/2008</a:t>
            </a:fld>
            <a:endParaRPr lang="en-US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E9430-8022-4B59-B3DB-5C2430BF614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001C0-B495-4F8C-909E-0709F7BD528D}" type="datetimeFigureOut">
              <a:rPr lang="en-US" smtClean="0"/>
              <a:pPr/>
              <a:t>9/23/2008</a:t>
            </a:fld>
            <a:endParaRPr lang="en-US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E9430-8022-4B59-B3DB-5C2430BF614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001C0-B495-4F8C-909E-0709F7BD528D}" type="datetimeFigureOut">
              <a:rPr lang="en-US" smtClean="0"/>
              <a:pPr/>
              <a:t>9/23/2008</a:t>
            </a:fld>
            <a:endParaRPr lang="en-US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E9430-8022-4B59-B3DB-5C2430BF614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1" y="401359"/>
            <a:ext cx="2256235" cy="170810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681288" y="401359"/>
            <a:ext cx="3833813" cy="86035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342901" y="2109465"/>
            <a:ext cx="2256235" cy="689542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001C0-B495-4F8C-909E-0709F7BD528D}" type="datetimeFigureOut">
              <a:rPr lang="en-US" smtClean="0"/>
              <a:pPr/>
              <a:t>9/23/2008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E9430-8022-4B59-B3DB-5C2430BF614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7056438"/>
            <a:ext cx="4114800" cy="83305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344216" y="900722"/>
            <a:ext cx="4114800" cy="60483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344216" y="7889491"/>
            <a:ext cx="4114800" cy="118307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001C0-B495-4F8C-909E-0709F7BD528D}" type="datetimeFigureOut">
              <a:rPr lang="en-US" smtClean="0"/>
              <a:pPr/>
              <a:t>9/23/2008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E9430-8022-4B59-B3DB-5C2430BF614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342900" y="403693"/>
            <a:ext cx="6172200" cy="1680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342900" y="2352148"/>
            <a:ext cx="6172200" cy="66527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342900" y="9343247"/>
            <a:ext cx="1600200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001C0-B495-4F8C-909E-0709F7BD528D}" type="datetimeFigureOut">
              <a:rPr lang="en-US" smtClean="0"/>
              <a:pPr/>
              <a:t>9/23/2008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2343150" y="9343247"/>
            <a:ext cx="2171700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4914900" y="9343247"/>
            <a:ext cx="1600200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E9430-8022-4B59-B3DB-5C2430BF614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7" Type="http://schemas.openxmlformats.org/officeDocument/2006/relationships/image" Target="../media/image5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emf"/><Relationship Id="rId5" Type="http://schemas.openxmlformats.org/officeDocument/2006/relationships/image" Target="../media/image3.tiff"/><Relationship Id="rId4" Type="http://schemas.openxmlformats.org/officeDocument/2006/relationships/image" Target="../media/image2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 descr="strandpige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80" y="5758168"/>
            <a:ext cx="1293290" cy="1113231"/>
          </a:xfrm>
          <a:prstGeom prst="rect">
            <a:avLst/>
          </a:prstGeom>
        </p:spPr>
      </p:pic>
      <p:pic>
        <p:nvPicPr>
          <p:cNvPr id="9" name="Billede 8" descr="Mørk pige.t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2918" y="2827423"/>
            <a:ext cx="1000108" cy="1144181"/>
          </a:xfrm>
          <a:prstGeom prst="rect">
            <a:avLst/>
          </a:prstGeom>
        </p:spPr>
      </p:pic>
      <p:pic>
        <p:nvPicPr>
          <p:cNvPr id="10" name="Billede 9" descr="Lys pige.t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1018" y="4227018"/>
            <a:ext cx="962032" cy="1174518"/>
          </a:xfrm>
          <a:prstGeom prst="rect">
            <a:avLst/>
          </a:prstGeom>
        </p:spPr>
      </p:pic>
      <p:sp>
        <p:nvSpPr>
          <p:cNvPr id="13" name="Tekstboks 12"/>
          <p:cNvSpPr txBox="1"/>
          <p:nvPr/>
        </p:nvSpPr>
        <p:spPr>
          <a:xfrm>
            <a:off x="1614475" y="941313"/>
            <a:ext cx="45910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600" dirty="0" smtClean="0">
                <a:solidFill>
                  <a:srgbClr val="0099FF"/>
                </a:solidFill>
              </a:rPr>
              <a:t> – veltolereret </a:t>
            </a:r>
            <a:r>
              <a:rPr lang="da-DK" sz="1600" dirty="0" err="1" smtClean="0">
                <a:solidFill>
                  <a:srgbClr val="0099FF"/>
                </a:solidFill>
              </a:rPr>
              <a:t>intraversikal</a:t>
            </a:r>
            <a:r>
              <a:rPr lang="da-DK" sz="1600" dirty="0" smtClean="0">
                <a:solidFill>
                  <a:srgbClr val="0099FF"/>
                </a:solidFill>
              </a:rPr>
              <a:t> behandling dokumenteret i 13 kliniske studier med mere end 400 patienter.</a:t>
            </a:r>
            <a:endParaRPr lang="en-US" sz="1600" dirty="0">
              <a:solidFill>
                <a:srgbClr val="0099FF"/>
              </a:solidFill>
            </a:endParaRPr>
          </a:p>
        </p:txBody>
      </p:sp>
      <p:sp>
        <p:nvSpPr>
          <p:cNvPr id="15" name="Tekstboks 14"/>
          <p:cNvSpPr txBox="1"/>
          <p:nvPr/>
        </p:nvSpPr>
        <p:spPr>
          <a:xfrm>
            <a:off x="2071678" y="1949427"/>
            <a:ext cx="47149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/>
              <a:t>STERIL NATRIUM HYALURONAT OPLØSNING </a:t>
            </a:r>
          </a:p>
          <a:p>
            <a:r>
              <a:rPr lang="da-DK" sz="1600" dirty="0" smtClean="0"/>
              <a:t>      -</a:t>
            </a:r>
            <a:r>
              <a:rPr lang="da-DK" sz="1200" dirty="0" smtClean="0"/>
              <a:t> til </a:t>
            </a:r>
            <a:r>
              <a:rPr lang="da-DK" sz="1200" dirty="0" err="1" smtClean="0"/>
              <a:t>midlertid</a:t>
            </a:r>
            <a:r>
              <a:rPr lang="da-DK" sz="1200" dirty="0" smtClean="0"/>
              <a:t> erstatning af </a:t>
            </a:r>
            <a:r>
              <a:rPr lang="da-DK" sz="1200" dirty="0" err="1" smtClean="0"/>
              <a:t>glycosaminoglycan</a:t>
            </a:r>
            <a:r>
              <a:rPr lang="da-DK" sz="1200" dirty="0" smtClean="0"/>
              <a:t> (GAG)</a:t>
            </a:r>
            <a:r>
              <a:rPr lang="da-DK" sz="1200" dirty="0" err="1" smtClean="0"/>
              <a:t>-laget</a:t>
            </a:r>
            <a:r>
              <a:rPr lang="da-DK" sz="1200" dirty="0" smtClean="0"/>
              <a:t> i blæren</a:t>
            </a:r>
            <a:endParaRPr lang="en-US" sz="1200" dirty="0"/>
          </a:p>
        </p:txBody>
      </p:sp>
      <p:sp>
        <p:nvSpPr>
          <p:cNvPr id="16" name="Tekstboks 15"/>
          <p:cNvSpPr txBox="1"/>
          <p:nvPr/>
        </p:nvSpPr>
        <p:spPr>
          <a:xfrm>
            <a:off x="2071678" y="2911429"/>
            <a:ext cx="428628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00" dirty="0" err="1" smtClean="0"/>
              <a:t>Cystistat</a:t>
            </a:r>
            <a:r>
              <a:rPr lang="da-DK" sz="1100" dirty="0" smtClean="0"/>
              <a:t> indeholder natrium </a:t>
            </a:r>
            <a:r>
              <a:rPr lang="da-DK" sz="1100" dirty="0" err="1" smtClean="0"/>
              <a:t>hyaluronat</a:t>
            </a:r>
            <a:r>
              <a:rPr lang="da-DK" sz="1100" dirty="0" smtClean="0"/>
              <a:t>, som er hovedbestanddelen af beskyttelseslaget i blæren. Opløsningen installeres sikkert og nemt direkte i blæren. </a:t>
            </a:r>
            <a:r>
              <a:rPr lang="da-DK" sz="1100" dirty="0" err="1" smtClean="0"/>
              <a:t>Cystistat</a:t>
            </a:r>
            <a:r>
              <a:rPr lang="da-DK" sz="1100" dirty="0" smtClean="0"/>
              <a:t> er udviklet til midlertidigt at komplettere </a:t>
            </a:r>
            <a:r>
              <a:rPr lang="da-DK" sz="1100" dirty="0" err="1" smtClean="0"/>
              <a:t>blæreepithelets</a:t>
            </a:r>
            <a:r>
              <a:rPr lang="da-DK" sz="1100" dirty="0" smtClean="0"/>
              <a:t> defekte </a:t>
            </a:r>
            <a:r>
              <a:rPr lang="da-DK" sz="1100" dirty="0" err="1" smtClean="0"/>
              <a:t>GAG-lag</a:t>
            </a:r>
            <a:r>
              <a:rPr lang="da-DK" sz="1100" dirty="0" smtClean="0"/>
              <a:t>. </a:t>
            </a:r>
            <a:r>
              <a:rPr lang="da-DK" sz="1100" dirty="0" err="1" smtClean="0"/>
              <a:t>Cystistat</a:t>
            </a:r>
            <a:r>
              <a:rPr lang="da-DK" sz="1100" dirty="0" smtClean="0"/>
              <a:t> administreres kun af professionelt personale, som er trænet i brugen.</a:t>
            </a:r>
            <a:endParaRPr lang="en-US" sz="1100" dirty="0"/>
          </a:p>
        </p:txBody>
      </p:sp>
      <p:sp>
        <p:nvSpPr>
          <p:cNvPr id="17" name="Tekstboks 16"/>
          <p:cNvSpPr txBox="1"/>
          <p:nvPr/>
        </p:nvSpPr>
        <p:spPr>
          <a:xfrm>
            <a:off x="2071678" y="4233571"/>
            <a:ext cx="4429156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00" dirty="0" smtClean="0"/>
              <a:t>Det er påvist at </a:t>
            </a:r>
            <a:r>
              <a:rPr lang="da-DK" sz="1100" dirty="0" err="1" smtClean="0"/>
              <a:t>GAG-laget</a:t>
            </a:r>
            <a:r>
              <a:rPr lang="da-DK" sz="1100" dirty="0" smtClean="0"/>
              <a:t> i blæren er defekt ved </a:t>
            </a:r>
            <a:r>
              <a:rPr lang="da-DK" sz="1100" dirty="0" err="1" smtClean="0"/>
              <a:t>cystitis</a:t>
            </a:r>
            <a:r>
              <a:rPr lang="da-DK" sz="1100" dirty="0" smtClean="0"/>
              <a:t>. Denne defekt bidrager til de kliniske symptomer</a:t>
            </a:r>
            <a:r>
              <a:rPr lang="da-DK" sz="1100" baseline="30000" dirty="0" smtClean="0"/>
              <a:t>1</a:t>
            </a:r>
            <a:r>
              <a:rPr lang="da-DK" sz="1100" dirty="0" smtClean="0"/>
              <a:t> i sygdomme som </a:t>
            </a:r>
            <a:r>
              <a:rPr lang="da-DK" sz="1100" dirty="0" err="1" smtClean="0"/>
              <a:t>interstitiel</a:t>
            </a:r>
            <a:r>
              <a:rPr lang="da-DK" sz="1100" dirty="0" smtClean="0"/>
              <a:t> cystitis</a:t>
            </a:r>
            <a:r>
              <a:rPr lang="da-DK" sz="1100" baseline="30000" dirty="0" smtClean="0"/>
              <a:t>2</a:t>
            </a:r>
            <a:r>
              <a:rPr lang="da-DK" sz="1100" dirty="0" smtClean="0"/>
              <a:t>, </a:t>
            </a:r>
            <a:r>
              <a:rPr lang="da-DK" sz="1100" dirty="0" err="1" smtClean="0"/>
              <a:t>cystitis</a:t>
            </a:r>
            <a:r>
              <a:rPr lang="da-DK" sz="1100" dirty="0" smtClean="0"/>
              <a:t> forårsaget af infektioner, trauma, </a:t>
            </a:r>
            <a:r>
              <a:rPr lang="da-DK" sz="1100" dirty="0" err="1" smtClean="0"/>
              <a:t>urolithiatis</a:t>
            </a:r>
            <a:r>
              <a:rPr lang="da-DK" sz="1100" dirty="0" smtClean="0"/>
              <a:t>, urinretention, </a:t>
            </a:r>
            <a:r>
              <a:rPr lang="da-DK" sz="1100" dirty="0" err="1" smtClean="0"/>
              <a:t>neoplasia</a:t>
            </a:r>
            <a:r>
              <a:rPr lang="da-DK" sz="1100" dirty="0" smtClean="0"/>
              <a:t> og stråleinduceret cystitis</a:t>
            </a:r>
            <a:r>
              <a:rPr lang="da-DK" sz="1100" baseline="30000" dirty="0" smtClean="0"/>
              <a:t>3</a:t>
            </a:r>
            <a:r>
              <a:rPr lang="da-DK" sz="1100" dirty="0" smtClean="0"/>
              <a:t>. For at lindre </a:t>
            </a:r>
            <a:r>
              <a:rPr lang="da-DK" sz="1100" dirty="0" err="1" smtClean="0"/>
              <a:t>cystitis</a:t>
            </a:r>
            <a:r>
              <a:rPr lang="da-DK" sz="1100" dirty="0" smtClean="0"/>
              <a:t> som følge af disse tilstande anbefales det, at der behandles med CYSTISTAT® én gang hver uge i 4 til 12 uger. Derefter fortsættes der med behandling én gang månedligt, indtil symptomerne forsvinder.</a:t>
            </a:r>
            <a:endParaRPr lang="en-US" sz="1100" dirty="0"/>
          </a:p>
        </p:txBody>
      </p:sp>
      <p:sp>
        <p:nvSpPr>
          <p:cNvPr id="18" name="Tekstboks 17"/>
          <p:cNvSpPr txBox="1"/>
          <p:nvPr/>
        </p:nvSpPr>
        <p:spPr>
          <a:xfrm>
            <a:off x="2081203" y="5852124"/>
            <a:ext cx="44291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00" dirty="0" smtClean="0"/>
              <a:t>Ved behandling placeres opløsningen i blæren, efter at </a:t>
            </a:r>
            <a:r>
              <a:rPr lang="da-DK" sz="1100" dirty="0" err="1" smtClean="0"/>
              <a:t>residual-urin</a:t>
            </a:r>
            <a:r>
              <a:rPr lang="da-DK" sz="1100" dirty="0" smtClean="0"/>
              <a:t> er fjernet.  For at opnå det bedste resultat skal </a:t>
            </a:r>
            <a:r>
              <a:rPr lang="da-DK" sz="1100" dirty="0" err="1" smtClean="0"/>
              <a:t>CYSTISTAT</a:t>
            </a:r>
            <a:r>
              <a:rPr lang="da-DK" sz="1100" baseline="30000" dirty="0" err="1" smtClean="0"/>
              <a:t>®</a:t>
            </a:r>
            <a:r>
              <a:rPr lang="da-DK" sz="1100" dirty="0" err="1" smtClean="0"/>
              <a:t>-opløsningen</a:t>
            </a:r>
            <a:r>
              <a:rPr lang="da-DK" sz="1100" dirty="0" smtClean="0"/>
              <a:t> tilbageholdes i blæren så længe som muligt (minimum 30 minutter). </a:t>
            </a:r>
            <a:endParaRPr lang="en-US" sz="1100" dirty="0" smtClean="0"/>
          </a:p>
          <a:p>
            <a:endParaRPr lang="en-US" sz="1100" dirty="0"/>
          </a:p>
        </p:txBody>
      </p:sp>
      <p:sp>
        <p:nvSpPr>
          <p:cNvPr id="19" name="Tekstboks 18"/>
          <p:cNvSpPr txBox="1"/>
          <p:nvPr/>
        </p:nvSpPr>
        <p:spPr>
          <a:xfrm>
            <a:off x="433826" y="7897832"/>
            <a:ext cx="61384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dirty="0" smtClean="0"/>
              <a:t> </a:t>
            </a:r>
            <a:endParaRPr lang="en-US" sz="900" dirty="0" smtClean="0"/>
          </a:p>
          <a:p>
            <a:pPr marL="228600" lvl="0" indent="-228600">
              <a:buFont typeface="+mj-lt"/>
              <a:buAutoNum type="arabicPeriod"/>
            </a:pPr>
            <a:r>
              <a:rPr lang="en-US" sz="800" i="1" dirty="0" err="1" smtClean="0"/>
              <a:t>Daha</a:t>
            </a:r>
            <a:r>
              <a:rPr lang="en-US" sz="800" i="1" dirty="0" smtClean="0"/>
              <a:t>, L.K., </a:t>
            </a:r>
            <a:r>
              <a:rPr lang="en-US" sz="800" i="1" dirty="0" err="1" smtClean="0"/>
              <a:t>Reidl</a:t>
            </a:r>
            <a:r>
              <a:rPr lang="en-US" sz="800" i="1" dirty="0" smtClean="0"/>
              <a:t>, C.R., </a:t>
            </a:r>
            <a:r>
              <a:rPr lang="en-US" sz="800" i="1" dirty="0" err="1" smtClean="0"/>
              <a:t>Hohlbrugger</a:t>
            </a:r>
            <a:r>
              <a:rPr lang="en-US" sz="800" i="1" dirty="0" smtClean="0"/>
              <a:t>, G., Knoll, M., </a:t>
            </a:r>
            <a:r>
              <a:rPr lang="en-US" sz="800" i="1" dirty="0" err="1" smtClean="0"/>
              <a:t>Engelhardt</a:t>
            </a:r>
            <a:r>
              <a:rPr lang="en-US" sz="800" i="1" dirty="0" smtClean="0"/>
              <a:t>, P.F., </a:t>
            </a:r>
            <a:r>
              <a:rPr lang="en-US" sz="800" i="1" dirty="0" err="1" smtClean="0"/>
              <a:t>Fflüger</a:t>
            </a:r>
            <a:r>
              <a:rPr lang="en-US" sz="800" i="1" dirty="0" smtClean="0"/>
              <a:t>, H. Comparative assessment of maximal bladder capacity</a:t>
            </a:r>
            <a:r>
              <a:rPr lang="en-US" sz="800" i="1" dirty="0" smtClean="0"/>
              <a:t>, </a:t>
            </a:r>
            <a:br>
              <a:rPr lang="en-US" sz="800" i="1" dirty="0" smtClean="0"/>
            </a:br>
            <a:r>
              <a:rPr lang="en-US" sz="800" i="1" dirty="0" smtClean="0"/>
              <a:t>0.9 </a:t>
            </a:r>
            <a:r>
              <a:rPr lang="en-US" sz="800" i="1" dirty="0" smtClean="0"/>
              <a:t>% </a:t>
            </a:r>
            <a:r>
              <a:rPr lang="en-US" sz="800" i="1" dirty="0" err="1" smtClean="0"/>
              <a:t>NaCl</a:t>
            </a:r>
            <a:r>
              <a:rPr lang="en-US" sz="800" i="1" dirty="0" smtClean="0"/>
              <a:t> versus 0.2M </a:t>
            </a:r>
            <a:r>
              <a:rPr lang="en-US" sz="800" i="1" dirty="0" err="1" smtClean="0"/>
              <a:t>KCl</a:t>
            </a:r>
            <a:r>
              <a:rPr lang="en-US" sz="800" i="1" dirty="0" smtClean="0"/>
              <a:t>, for the diagnosis of interstitial cystitis: </a:t>
            </a:r>
            <a:r>
              <a:rPr lang="en-US" sz="800" i="1" dirty="0" smtClean="0"/>
              <a:t>a </a:t>
            </a:r>
            <a:r>
              <a:rPr lang="en-US" sz="800" i="1" dirty="0" smtClean="0"/>
              <a:t>prospective controlled study.   </a:t>
            </a:r>
            <a:r>
              <a:rPr lang="da-DK" sz="800" i="1" dirty="0" smtClean="0"/>
              <a:t>J. of </a:t>
            </a:r>
            <a:r>
              <a:rPr lang="da-DK" sz="800" i="1" dirty="0" err="1" smtClean="0"/>
              <a:t>Urology</a:t>
            </a:r>
            <a:r>
              <a:rPr lang="da-DK" sz="800" i="1" dirty="0" smtClean="0"/>
              <a:t>, 2003, 170 (3): 807-809.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800" i="1" dirty="0" smtClean="0"/>
              <a:t>Morales, A., Emerson, L., Nickel, J.C. and </a:t>
            </a:r>
            <a:r>
              <a:rPr lang="en-US" sz="800" i="1" dirty="0" err="1" smtClean="0"/>
              <a:t>Lundie</a:t>
            </a:r>
            <a:r>
              <a:rPr lang="en-US" sz="800" i="1" dirty="0" smtClean="0"/>
              <a:t>, M.: </a:t>
            </a:r>
            <a:r>
              <a:rPr lang="en-US" sz="800" i="1" dirty="0" err="1" smtClean="0"/>
              <a:t>Intravesical</a:t>
            </a:r>
            <a:r>
              <a:rPr lang="en-US" sz="800" i="1" dirty="0" smtClean="0"/>
              <a:t> </a:t>
            </a:r>
            <a:r>
              <a:rPr lang="en-US" sz="800" i="1" dirty="0" err="1" smtClean="0"/>
              <a:t>hyaluronic</a:t>
            </a:r>
            <a:r>
              <a:rPr lang="en-US" sz="800" i="1" dirty="0" smtClean="0"/>
              <a:t> acid in the treatment of refractory interstitial cystitis,  </a:t>
            </a:r>
            <a:r>
              <a:rPr lang="en-US" sz="800" i="1" dirty="0" smtClean="0"/>
              <a:t/>
            </a:r>
            <a:br>
              <a:rPr lang="en-US" sz="800" i="1" dirty="0" smtClean="0"/>
            </a:br>
            <a:r>
              <a:rPr lang="en-US" sz="800" i="1" dirty="0" smtClean="0"/>
              <a:t>J</a:t>
            </a:r>
            <a:r>
              <a:rPr lang="en-US" sz="800" i="1" dirty="0" smtClean="0"/>
              <a:t>. of Urology 156, 1996: 45-48.</a:t>
            </a:r>
            <a:r>
              <a:rPr lang="en-US" sz="800" dirty="0" smtClean="0"/>
              <a:t>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800" i="1" dirty="0" smtClean="0"/>
              <a:t>Delgado, J.M.: </a:t>
            </a:r>
            <a:r>
              <a:rPr lang="en-US" sz="800" i="1" dirty="0" err="1" smtClean="0"/>
              <a:t>Hyaluronic</a:t>
            </a:r>
            <a:r>
              <a:rPr lang="en-US" sz="800" i="1" dirty="0" smtClean="0"/>
              <a:t> acid in the prevention of radiation-induced cystitis. </a:t>
            </a:r>
            <a:r>
              <a:rPr lang="da-DK" sz="800" i="1" dirty="0" err="1" smtClean="0"/>
              <a:t>Proceedings</a:t>
            </a:r>
            <a:r>
              <a:rPr lang="da-DK" sz="800" i="1" dirty="0" smtClean="0"/>
              <a:t> of ASCO 2003. 22: 752, General poster session, </a:t>
            </a:r>
            <a:r>
              <a:rPr lang="da-DK" sz="800" i="1" dirty="0" err="1" smtClean="0"/>
              <a:t>abstract</a:t>
            </a:r>
            <a:r>
              <a:rPr lang="da-DK" sz="800" i="1" dirty="0" smtClean="0"/>
              <a:t> 3023.</a:t>
            </a:r>
            <a:r>
              <a:rPr lang="da-DK" sz="800" dirty="0" smtClean="0"/>
              <a:t> </a:t>
            </a:r>
            <a:endParaRPr lang="en-US" sz="800" dirty="0" smtClean="0"/>
          </a:p>
          <a:p>
            <a:endParaRPr lang="en-US" sz="900" dirty="0"/>
          </a:p>
        </p:txBody>
      </p:sp>
      <p:pic>
        <p:nvPicPr>
          <p:cNvPr id="21" name="Billede 20" descr="IPCPharma.eps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57760" y="9612344"/>
            <a:ext cx="1785950" cy="318683"/>
          </a:xfrm>
          <a:prstGeom prst="rect">
            <a:avLst/>
          </a:prstGeom>
        </p:spPr>
      </p:pic>
      <p:sp>
        <p:nvSpPr>
          <p:cNvPr id="22" name="Tekstboks 21"/>
          <p:cNvSpPr txBox="1"/>
          <p:nvPr/>
        </p:nvSpPr>
        <p:spPr>
          <a:xfrm>
            <a:off x="228578" y="9636156"/>
            <a:ext cx="4286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dirty="0" smtClean="0"/>
              <a:t>IPC Pharma A/S, Tranegårdsvej 20, 2900 Hellerup</a:t>
            </a:r>
            <a:br>
              <a:rPr lang="da-DK" sz="900" dirty="0" smtClean="0"/>
            </a:br>
            <a:r>
              <a:rPr lang="da-DK" sz="900" dirty="0" err="1" smtClean="0"/>
              <a:t>tlf</a:t>
            </a:r>
            <a:r>
              <a:rPr lang="da-DK" sz="900" dirty="0" smtClean="0"/>
              <a:t>: 7025 9545, fax: 7025 9546, </a:t>
            </a:r>
            <a:r>
              <a:rPr lang="da-DK" sz="900" dirty="0" err="1" smtClean="0"/>
              <a:t>info@ipcpharma.dk</a:t>
            </a:r>
            <a:r>
              <a:rPr lang="da-DK" sz="900" dirty="0" smtClean="0"/>
              <a:t>, </a:t>
            </a:r>
            <a:r>
              <a:rPr lang="da-DK" sz="900" dirty="0" err="1" smtClean="0"/>
              <a:t>www.ipcpharma.dk</a:t>
            </a:r>
            <a:endParaRPr lang="en-US" sz="900" dirty="0"/>
          </a:p>
        </p:txBody>
      </p:sp>
      <p:pic>
        <p:nvPicPr>
          <p:cNvPr id="23" name="Billede 22" descr="Logo alene.t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00042" y="406370"/>
            <a:ext cx="2143140" cy="53435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206</Words>
  <Application>Microsoft Office PowerPoint</Application>
  <PresentationFormat>Brugerdefineret</PresentationFormat>
  <Paragraphs>12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</vt:i4>
      </vt:variant>
    </vt:vector>
  </HeadingPairs>
  <TitlesOfParts>
    <vt:vector size="2" baseType="lpstr">
      <vt:lpstr>Kontortema</vt:lpstr>
      <vt:lpstr>Dias nummer 1</vt:lpstr>
    </vt:vector>
  </TitlesOfParts>
  <Company>IPC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Lene Pultz</dc:creator>
  <cp:lastModifiedBy>Lene Pultz</cp:lastModifiedBy>
  <cp:revision>13</cp:revision>
  <dcterms:created xsi:type="dcterms:W3CDTF">2008-09-18T13:42:45Z</dcterms:created>
  <dcterms:modified xsi:type="dcterms:W3CDTF">2008-09-23T08:07:13Z</dcterms:modified>
</cp:coreProperties>
</file>